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62" r:id="rId5"/>
    <p:sldId id="261" r:id="rId6"/>
    <p:sldId id="274" r:id="rId7"/>
    <p:sldId id="275" r:id="rId8"/>
    <p:sldId id="276" r:id="rId9"/>
    <p:sldId id="273" r:id="rId10"/>
    <p:sldId id="266" r:id="rId11"/>
    <p:sldId id="267" r:id="rId12"/>
    <p:sldId id="271" r:id="rId13"/>
    <p:sldId id="270" r:id="rId14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097D04-A443-4EC2-852A-290877B826E2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42D54D-2C6A-4408-BDA7-15EBB066548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467544" y="620688"/>
            <a:ext cx="828092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8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-36512" y="955210"/>
            <a:ext cx="9073008" cy="4994070"/>
            <a:chOff x="-36512" y="616081"/>
            <a:chExt cx="9073008" cy="4994070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-36512" y="616081"/>
              <a:ext cx="9073008" cy="139367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fontAlgn="base"/>
              <a:r>
                <a:rPr lang="pt-BR" sz="3600" b="1" dirty="0">
                  <a:solidFill>
                    <a:schemeClr val="tx1"/>
                  </a:solidFill>
                </a:rPr>
                <a:t>BENEFÍCIOS COM O GRUPO </a:t>
              </a:r>
            </a:p>
            <a:p>
              <a:pPr fontAlgn="base"/>
              <a:r>
                <a:rPr lang="pt-BR" sz="3600" b="1" dirty="0">
                  <a:solidFill>
                    <a:schemeClr val="tx1"/>
                  </a:solidFill>
                </a:rPr>
                <a:t>HEAD CONTROL SERVICE AUTOMOTIVE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1723980" y="1916832"/>
              <a:ext cx="7024484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pt-BR" dirty="0"/>
                <a:t>Redução de </a:t>
              </a:r>
              <a:r>
                <a:rPr lang="pt-BR" dirty="0" err="1"/>
                <a:t>HeadCount</a:t>
              </a:r>
              <a:endParaRPr lang="pt-BR" dirty="0"/>
            </a:p>
            <a:p>
              <a:pPr marL="285750" indent="-285750">
                <a:buFont typeface="Arial" pitchFamily="34" charset="0"/>
                <a:buChar char="•"/>
              </a:pPr>
              <a:endParaRPr lang="pt-BR" dirty="0"/>
            </a:p>
            <a:p>
              <a:pPr marL="1200150" lvl="2" indent="-285750">
                <a:buFont typeface="Arial" pitchFamily="34" charset="0"/>
                <a:buChar char="•"/>
              </a:pPr>
              <a:r>
                <a:rPr lang="pt-BR" dirty="0"/>
                <a:t> Redução de fretes extra</a:t>
              </a:r>
            </a:p>
            <a:p>
              <a:pPr marL="1200150" lvl="2" indent="-285750">
                <a:buFont typeface="Arial" pitchFamily="34" charset="0"/>
                <a:buChar char="•"/>
              </a:pPr>
              <a:endParaRPr lang="pt-BR" dirty="0"/>
            </a:p>
            <a:p>
              <a:pPr marL="1657350" lvl="3" indent="-285750">
                <a:buFont typeface="Arial" pitchFamily="34" charset="0"/>
                <a:buChar char="•"/>
              </a:pPr>
              <a:r>
                <a:rPr lang="pt-BR" dirty="0"/>
                <a:t>Melhor resultado em Inventário</a:t>
              </a:r>
            </a:p>
            <a:p>
              <a:pPr marL="1657350" lvl="3" indent="-285750">
                <a:buFont typeface="Arial" pitchFamily="34" charset="0"/>
                <a:buChar char="•"/>
              </a:pPr>
              <a:endParaRPr lang="pt-BR" dirty="0"/>
            </a:p>
            <a:p>
              <a:pPr marL="2114550" lvl="4" indent="-285750">
                <a:buFont typeface="Arial" pitchFamily="34" charset="0"/>
                <a:buChar char="•"/>
              </a:pPr>
              <a:r>
                <a:rPr lang="pt-BR" dirty="0"/>
                <a:t>Acompanhamento  de entrega</a:t>
              </a:r>
            </a:p>
            <a:p>
              <a:pPr marL="2114550" lvl="4" indent="-285750">
                <a:buFont typeface="Arial" pitchFamily="34" charset="0"/>
                <a:buChar char="•"/>
              </a:pPr>
              <a:endParaRPr lang="pt-BR" dirty="0"/>
            </a:p>
            <a:p>
              <a:pPr marL="2571750" lvl="5" indent="-285750">
                <a:buFont typeface="Arial" pitchFamily="34" charset="0"/>
                <a:buChar char="•"/>
              </a:pPr>
              <a:r>
                <a:rPr lang="pt-BR" dirty="0"/>
                <a:t>5S</a:t>
              </a:r>
            </a:p>
            <a:p>
              <a:pPr marL="2571750" lvl="5" indent="-285750">
                <a:buFont typeface="Arial" pitchFamily="34" charset="0"/>
                <a:buChar char="•"/>
              </a:pPr>
              <a:endParaRPr lang="pt-BR" dirty="0"/>
            </a:p>
            <a:p>
              <a:pPr marL="3028950" lvl="6" indent="-285750">
                <a:buFont typeface="Arial" pitchFamily="34" charset="0"/>
                <a:buChar char="•"/>
              </a:pPr>
              <a:r>
                <a:rPr lang="pt-BR" dirty="0"/>
                <a:t>Agilidade em solução de problemas</a:t>
              </a:r>
            </a:p>
            <a:p>
              <a:pPr marL="3028950" lvl="6" indent="-285750">
                <a:buFont typeface="Arial" pitchFamily="34" charset="0"/>
                <a:buChar char="•"/>
              </a:pPr>
              <a:endParaRPr lang="pt-BR" dirty="0"/>
            </a:p>
            <a:p>
              <a:pPr marL="3486150" lvl="7" indent="-285750">
                <a:buFont typeface="Arial" pitchFamily="34" charset="0"/>
                <a:buChar char="•"/>
              </a:pPr>
              <a:r>
                <a:rPr lang="pt-BR" dirty="0"/>
                <a:t>Contenção agressiva</a:t>
              </a: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395536" y="880349"/>
            <a:ext cx="8291264" cy="5140939"/>
            <a:chOff x="395536" y="365752"/>
            <a:chExt cx="8291264" cy="5140939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395536" y="365752"/>
              <a:ext cx="8258004" cy="92852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fontAlgn="base"/>
              <a:r>
                <a:rPr lang="pt-BR" sz="4000" b="1" dirty="0">
                  <a:solidFill>
                    <a:schemeClr val="tx1"/>
                  </a:solidFill>
                </a:rPr>
                <a:t>DESAFIOS</a:t>
              </a: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457200" y="980728"/>
              <a:ext cx="8229600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000" kern="120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ts val="384"/>
                </a:spcBef>
                <a:buClr>
                  <a:schemeClr val="accent1"/>
                </a:buClr>
                <a:buFont typeface="Symbol" pitchFamily="18" charset="2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dirty="0"/>
            </a:p>
            <a:p>
              <a:pPr algn="l"/>
              <a:r>
                <a:rPr lang="pt-BR" b="1" dirty="0">
                  <a:solidFill>
                    <a:schemeClr val="tx1"/>
                  </a:solidFill>
                </a:rPr>
                <a:t>Formar Mão de Obra</a:t>
              </a:r>
            </a:p>
            <a:p>
              <a:pPr algn="l"/>
              <a:r>
                <a:rPr lang="pt-BR" sz="1600" b="1" dirty="0">
                  <a:solidFill>
                    <a:schemeClr val="tx1"/>
                  </a:solidFill>
                </a:rPr>
                <a:t>Parceria ( Escola Profissionalizante – Preparação Especialização Trabalho ), ONGs</a:t>
              </a:r>
            </a:p>
            <a:p>
              <a:pPr lvl="4" algn="l"/>
              <a:endParaRPr lang="pt-BR" sz="2000" b="1" dirty="0">
                <a:solidFill>
                  <a:schemeClr val="tx1"/>
                </a:solidFill>
              </a:endParaRPr>
            </a:p>
            <a:p>
              <a:pPr algn="l"/>
              <a:r>
                <a:rPr lang="pt-BR" b="1" dirty="0">
                  <a:solidFill>
                    <a:schemeClr val="tx1"/>
                  </a:solidFill>
                </a:rPr>
                <a:t>Filosofia de Trabalho </a:t>
              </a:r>
              <a:endParaRPr lang="en-US" b="1" dirty="0">
                <a:solidFill>
                  <a:schemeClr val="tx1"/>
                </a:solidFill>
              </a:endParaRPr>
            </a:p>
            <a:p>
              <a:pPr algn="l"/>
              <a:r>
                <a:rPr lang="en-US" sz="1600" b="1" dirty="0" err="1">
                  <a:solidFill>
                    <a:schemeClr val="tx1"/>
                  </a:solidFill>
                </a:rPr>
                <a:t>Compromisso</a:t>
              </a:r>
              <a:r>
                <a:rPr lang="en-US" sz="1600" b="1" dirty="0">
                  <a:solidFill>
                    <a:schemeClr val="tx1"/>
                  </a:solidFill>
                </a:rPr>
                <a:t> / </a:t>
              </a:r>
              <a:r>
                <a:rPr lang="en-US" sz="1600" b="1" dirty="0" err="1">
                  <a:solidFill>
                    <a:schemeClr val="tx1"/>
                  </a:solidFill>
                </a:rPr>
                <a:t>Responsabilidade</a:t>
              </a:r>
              <a:r>
                <a:rPr lang="en-US" sz="1600" b="1" dirty="0">
                  <a:solidFill>
                    <a:schemeClr val="tx1"/>
                  </a:solidFill>
                </a:rPr>
                <a:t> / </a:t>
              </a:r>
              <a:r>
                <a:rPr lang="en-US" sz="1600" b="1" dirty="0" err="1">
                  <a:solidFill>
                    <a:schemeClr val="tx1"/>
                  </a:solidFill>
                </a:rPr>
                <a:t>Integridade</a:t>
              </a:r>
              <a:r>
                <a:rPr lang="en-US" sz="1600" b="1" dirty="0">
                  <a:solidFill>
                    <a:schemeClr val="tx1"/>
                  </a:solidFill>
                </a:rPr>
                <a:t> / </a:t>
              </a:r>
              <a:r>
                <a:rPr lang="en-US" sz="1600" b="1" dirty="0" err="1">
                  <a:solidFill>
                    <a:schemeClr val="tx1"/>
                  </a:solidFill>
                </a:rPr>
                <a:t>Ética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pPr algn="l"/>
              <a:endParaRPr lang="pt-BR" b="1" dirty="0">
                <a:solidFill>
                  <a:schemeClr val="tx1"/>
                </a:solidFill>
              </a:endParaRPr>
            </a:p>
            <a:p>
              <a:pPr algn="l"/>
              <a:r>
                <a:rPr lang="pt-BR" b="1" dirty="0">
                  <a:solidFill>
                    <a:schemeClr val="tx1"/>
                  </a:solidFill>
                </a:rPr>
                <a:t>Pontualidade </a:t>
              </a:r>
              <a:r>
                <a:rPr lang="pt-BR" b="1" dirty="0">
                  <a:solidFill>
                    <a:schemeClr val="tx1"/>
                  </a:solidFill>
                  <a:sym typeface="Wingdings" pitchFamily="2" charset="2"/>
                </a:rPr>
                <a:t> Tomada de Ações </a:t>
              </a:r>
              <a:r>
                <a:rPr lang="pt-BR" b="1" dirty="0" err="1">
                  <a:solidFill>
                    <a:schemeClr val="tx1"/>
                  </a:solidFill>
                  <a:sym typeface="Wingdings" pitchFamily="2" charset="2"/>
                </a:rPr>
                <a:t>acertivas</a:t>
              </a:r>
              <a:endParaRPr lang="pt-BR" b="1" dirty="0">
                <a:solidFill>
                  <a:schemeClr val="tx1"/>
                </a:solidFill>
              </a:endParaRPr>
            </a:p>
            <a:p>
              <a:pPr algn="l"/>
              <a:endParaRPr lang="pt-BR" b="1" dirty="0">
                <a:solidFill>
                  <a:schemeClr val="tx1"/>
                </a:solidFill>
              </a:endParaRPr>
            </a:p>
            <a:p>
              <a:pPr algn="l"/>
              <a:r>
                <a:rPr lang="pt-BR" b="1" dirty="0">
                  <a:solidFill>
                    <a:schemeClr val="tx1"/>
                  </a:solidFill>
                </a:rPr>
                <a:t>Profissionalismo</a:t>
              </a:r>
              <a:r>
                <a:rPr lang="en-US" b="1" dirty="0">
                  <a:solidFill>
                    <a:schemeClr val="tx1"/>
                  </a:solidFill>
                </a:rPr>
                <a:t>  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 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trabalho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em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Time</a:t>
              </a:r>
            </a:p>
            <a:p>
              <a:pPr algn="l"/>
              <a:endParaRPr lang="en-US" b="1" dirty="0">
                <a:solidFill>
                  <a:schemeClr val="tx1"/>
                </a:solidFill>
                <a:sym typeface="Wingdings" pitchFamily="2" charset="2"/>
              </a:endParaRPr>
            </a:p>
            <a:p>
              <a:pPr algn="l"/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Buscamos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conciliar a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satisfação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de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nossos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clientes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com a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satisfação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de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nossos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colaboradores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.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Tarefa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árdua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mas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conseguiremos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. </a:t>
              </a:r>
            </a:p>
            <a:p>
              <a:pPr algn="l"/>
              <a:endParaRPr lang="en-US" b="1" dirty="0">
                <a:solidFill>
                  <a:schemeClr val="tx1"/>
                </a:solidFill>
                <a:sym typeface="Wingdings" pitchFamily="2" charset="2"/>
              </a:endParaRPr>
            </a:p>
            <a:p>
              <a:pPr algn="l"/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Minimizar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a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rotatividade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de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funcionários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.</a:t>
              </a:r>
            </a:p>
            <a:p>
              <a:pPr algn="l"/>
              <a:endParaRPr lang="en-US" b="1" dirty="0">
                <a:sym typeface="Wingdings" pitchFamily="2" charset="2"/>
              </a:endParaRPr>
            </a:p>
            <a:p>
              <a:pPr algn="l"/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Temos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orgulho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pois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desde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o início de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nossas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atividades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acumulamos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“ZERO”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ação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sym typeface="Wingdings" pitchFamily="2" charset="2"/>
                </a:rPr>
                <a:t>trabalhista</a:t>
              </a:r>
              <a:r>
                <a:rPr lang="en-US" b="1" dirty="0">
                  <a:solidFill>
                    <a:schemeClr val="tx1"/>
                  </a:solidFill>
                  <a:sym typeface="Wingdings" pitchFamily="2" charset="2"/>
                </a:rPr>
                <a:t>.</a:t>
              </a:r>
              <a:endParaRPr lang="en-US" b="1" dirty="0">
                <a:solidFill>
                  <a:schemeClr val="tx1"/>
                </a:solidFill>
              </a:endParaRPr>
            </a:p>
            <a:p>
              <a:pPr lvl="4" algn="l"/>
              <a:endParaRPr lang="pt-BR" dirty="0"/>
            </a:p>
            <a:p>
              <a:pPr algn="l"/>
              <a:endParaRPr lang="pt-BR" dirty="0"/>
            </a:p>
            <a:p>
              <a:pPr algn="l"/>
              <a:endParaRPr lang="pt-BR" dirty="0"/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9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94AC79D-F129-4A0B-A8E1-B2AA4DC9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802370"/>
            <a:ext cx="4968553" cy="1252728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Próximos Passos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718C356-C3A9-40FA-BD7C-4FD1DA002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959596"/>
            <a:ext cx="4621094" cy="2353543"/>
          </a:xfrm>
          <a:prstGeom prst="rect">
            <a:avLst/>
          </a:prstGeom>
        </p:spPr>
      </p:pic>
      <p:pic>
        <p:nvPicPr>
          <p:cNvPr id="1026" name="Picture 2" descr="Exigência de certificação ISO-9001 como requisito de habilitação.">
            <a:extLst>
              <a:ext uri="{FF2B5EF4-FFF2-40B4-BE49-F238E27FC236}">
                <a16:creationId xmlns:a16="http://schemas.microsoft.com/office/drawing/2014/main" id="{10A0593C-9E53-4853-99B7-C5DE93FFE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51709"/>
            <a:ext cx="1224136" cy="12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4DE3F3A-EC66-4609-9B1C-7C4149259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049" y="2656117"/>
            <a:ext cx="1479555" cy="116376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2D2A6A0-B8AF-499F-97A1-2E1318A0511B}"/>
              </a:ext>
            </a:extLst>
          </p:cNvPr>
          <p:cNvSpPr txBox="1"/>
          <p:nvPr/>
        </p:nvSpPr>
        <p:spPr>
          <a:xfrm>
            <a:off x="529672" y="1920712"/>
            <a:ext cx="72826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Planejamento para certificação </a:t>
            </a:r>
            <a:r>
              <a:rPr lang="pt-BR" sz="2000" b="1" dirty="0" smtClean="0"/>
              <a:t>ISO9001 novembro/2022</a:t>
            </a:r>
            <a:endParaRPr lang="pt-BR" sz="2000" b="1" dirty="0"/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Mudança da Sede para </a:t>
            </a:r>
            <a:r>
              <a:rPr lang="pt-BR" sz="2000" b="1" dirty="0" smtClean="0"/>
              <a:t>Região de Leme</a:t>
            </a:r>
            <a:endParaRPr lang="pt-BR" sz="2000" b="1" dirty="0"/>
          </a:p>
          <a:p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Criar convênio com escolas técnicas </a:t>
            </a:r>
            <a:r>
              <a:rPr lang="pt-BR" sz="2000" b="1" dirty="0" smtClean="0"/>
              <a:t>no</a:t>
            </a:r>
          </a:p>
          <a:p>
            <a:r>
              <a:rPr lang="pt-BR" sz="2000" b="1" dirty="0" smtClean="0"/>
              <a:t>intuito </a:t>
            </a:r>
            <a:r>
              <a:rPr lang="pt-BR" sz="2000" b="1" dirty="0"/>
              <a:t>de desenvolver futuros profissionais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5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 rot="16200000">
            <a:off x="762913" y="2628706"/>
            <a:ext cx="3504399" cy="928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pt-BR" sz="5400" b="1" dirty="0">
                <a:solidFill>
                  <a:schemeClr val="tx1"/>
                </a:solidFill>
              </a:rPr>
              <a:t>CONTATOS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627784" y="1556792"/>
            <a:ext cx="52315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400" dirty="0"/>
              <a:t>VICENTE RUBENS DE ALMEIDA </a:t>
            </a:r>
          </a:p>
          <a:p>
            <a:pPr algn="ctr" fontAlgn="base"/>
            <a:r>
              <a:rPr lang="pt-BR" sz="2400" dirty="0"/>
              <a:t>Gerente de </a:t>
            </a:r>
            <a:r>
              <a:rPr lang="pt-BR" sz="2400" dirty="0" smtClean="0"/>
              <a:t>Qualidade e </a:t>
            </a:r>
            <a:r>
              <a:rPr lang="pt-BR" sz="2400" dirty="0"/>
              <a:t>Serviços</a:t>
            </a:r>
          </a:p>
          <a:p>
            <a:pPr algn="ctr" fontAlgn="base"/>
            <a:endParaRPr lang="pt-BR" sz="2400" dirty="0"/>
          </a:p>
          <a:p>
            <a:pPr algn="ctr" fontAlgn="base"/>
            <a:r>
              <a:rPr lang="pt-BR" sz="2400" dirty="0" err="1"/>
              <a:t>Cel</a:t>
            </a:r>
            <a:r>
              <a:rPr lang="pt-BR" sz="2400" dirty="0"/>
              <a:t>:     (11) </a:t>
            </a:r>
            <a:r>
              <a:rPr lang="pt-BR" sz="2400" dirty="0" smtClean="0"/>
              <a:t>9.9734-9693</a:t>
            </a:r>
            <a:endParaRPr lang="pt-BR" sz="2400" dirty="0"/>
          </a:p>
          <a:p>
            <a:pPr algn="ctr" fontAlgn="base"/>
            <a:r>
              <a:rPr lang="pt-BR" sz="2400" dirty="0"/>
              <a:t>            (19) </a:t>
            </a:r>
            <a:r>
              <a:rPr lang="pt-BR" sz="2400" dirty="0" smtClean="0"/>
              <a:t>9.9997-0796</a:t>
            </a:r>
            <a:endParaRPr lang="pt-BR" sz="2400" dirty="0"/>
          </a:p>
          <a:p>
            <a:pPr algn="ctr" fontAlgn="base"/>
            <a:r>
              <a:rPr lang="pt-BR" sz="2400" dirty="0"/>
              <a:t>             (19) </a:t>
            </a:r>
            <a:r>
              <a:rPr lang="pt-BR" sz="2400" dirty="0" smtClean="0"/>
              <a:t>9.9777-8945</a:t>
            </a:r>
          </a:p>
          <a:p>
            <a:pPr algn="ctr" fontAlgn="base"/>
            <a:endParaRPr lang="pt-BR" sz="2400" dirty="0"/>
          </a:p>
          <a:p>
            <a:pPr algn="ctr" fontAlgn="base"/>
            <a:r>
              <a:rPr lang="pt-BR" sz="2400" dirty="0" smtClean="0"/>
              <a:t>headcontrolservice@gmail.com</a:t>
            </a:r>
            <a:endParaRPr lang="pt-BR" sz="2400" dirty="0"/>
          </a:p>
          <a:p>
            <a:pPr algn="ctr" fontAlgn="base"/>
            <a:r>
              <a:rPr lang="pt-BR" sz="2400" dirty="0"/>
              <a:t>        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63967" y="1229851"/>
            <a:ext cx="9001713" cy="5295493"/>
            <a:chOff x="63967" y="404664"/>
            <a:chExt cx="9001713" cy="5295493"/>
          </a:xfrm>
        </p:grpSpPr>
        <p:grpSp>
          <p:nvGrpSpPr>
            <p:cNvPr id="2" name="Agrupar 1"/>
            <p:cNvGrpSpPr/>
            <p:nvPr/>
          </p:nvGrpSpPr>
          <p:grpSpPr>
            <a:xfrm>
              <a:off x="63967" y="404664"/>
              <a:ext cx="9001713" cy="5295493"/>
              <a:chOff x="63967" y="404664"/>
              <a:chExt cx="9001713" cy="5295493"/>
            </a:xfrm>
          </p:grpSpPr>
          <p:sp>
            <p:nvSpPr>
              <p:cNvPr id="18" name="CaixaDeTexto 17"/>
              <p:cNvSpPr txBox="1"/>
              <p:nvPr/>
            </p:nvSpPr>
            <p:spPr>
              <a:xfrm>
                <a:off x="288032" y="908720"/>
                <a:ext cx="853244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/>
                  <a:t>      A HEAD CONTROL SERVICE AUTOMOTIVE prestação de serviços de inspeção e pequenos reparos iniciou suas atividades no ano de 2016 neste momento com o nome </a:t>
                </a:r>
                <a:r>
                  <a:rPr lang="pt-BR" sz="1600" dirty="0" smtClean="0"/>
                  <a:t>HC </a:t>
                </a:r>
                <a:r>
                  <a:rPr lang="pt-BR" sz="1600" dirty="0"/>
                  <a:t>foi quando identificou uma deficiência dos prestadores de serviço que é  atuar e transmitir informações reais e precisas,  objetivando  auxiliar as empresas com atendimento personalizado na área de seleção e retrabalho, embarques controlados de produtos, assim como também no gerenciamento destas atividades.</a:t>
                </a:r>
              </a:p>
              <a:p>
                <a:pPr algn="just"/>
                <a:r>
                  <a:rPr lang="pt-BR" sz="1600" dirty="0"/>
                  <a:t>      O grande desafio da HC Service </a:t>
                </a:r>
                <a:r>
                  <a:rPr lang="pt-BR" sz="1600" dirty="0" err="1"/>
                  <a:t>Automotive</a:t>
                </a:r>
                <a:r>
                  <a:rPr lang="pt-BR" sz="1600" dirty="0"/>
                  <a:t> é fornecer um trabalho de qualidade com pessoas bem treinadas atingindo um nível de produtividade que minimize os efeitos causados por qualquer  quebra de qualidade.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251520" y="404664"/>
                <a:ext cx="82809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/>
                  <a:t>Histórico: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288032" y="3356992"/>
                <a:ext cx="853244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600" dirty="0"/>
                  <a:t>      Minimizar os impactos causados pela quebra da qualidade, através de serviços prestados com mão de obra qualificada,  reparando as falhas e sistematizando as ações para satisfazer às necessidades e expectativas de nossos clientes.</a:t>
                </a:r>
              </a:p>
              <a:p>
                <a:pPr algn="just"/>
                <a:endParaRPr lang="pt-BR" sz="1600" dirty="0"/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1043608" y="4365104"/>
                <a:ext cx="6768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u="sng" dirty="0"/>
                  <a:t>Nossa Política da Qualidade</a:t>
                </a:r>
                <a:endParaRPr lang="pt-BR" sz="2400" dirty="0"/>
              </a:p>
            </p:txBody>
          </p:sp>
          <p:sp>
            <p:nvSpPr>
              <p:cNvPr id="23" name="CaixaDeTexto 22"/>
              <p:cNvSpPr txBox="1"/>
              <p:nvPr/>
            </p:nvSpPr>
            <p:spPr>
              <a:xfrm>
                <a:off x="63967" y="4869160"/>
                <a:ext cx="90017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i="1" dirty="0"/>
                  <a:t>Desenvolver pessoas, oferecer serviços de alta qualidade e produtividade com ética e responsabilidade excedendo as expectativas de nossos clientes.</a:t>
                </a:r>
                <a:endParaRPr lang="pt-BR" sz="1600" b="1" dirty="0"/>
              </a:p>
              <a:p>
                <a:pPr algn="ctr"/>
                <a:endParaRPr lang="pt-BR" sz="1600" b="1" dirty="0"/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3707904" y="2924944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u="sng" dirty="0"/>
                <a:t>Missão</a:t>
              </a:r>
              <a:r>
                <a:rPr lang="pt-BR" sz="2400" b="1" dirty="0"/>
                <a:t>:</a:t>
              </a:r>
            </a:p>
          </p:txBody>
        </p:sp>
      </p:grp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7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290171" y="1469900"/>
            <a:ext cx="8536030" cy="3903316"/>
            <a:chOff x="290171" y="836712"/>
            <a:chExt cx="8536030" cy="3903316"/>
          </a:xfrm>
        </p:grpSpPr>
        <p:sp>
          <p:nvSpPr>
            <p:cNvPr id="24" name="Title 1"/>
            <p:cNvSpPr txBox="1">
              <a:spLocks/>
            </p:cNvSpPr>
            <p:nvPr/>
          </p:nvSpPr>
          <p:spPr>
            <a:xfrm>
              <a:off x="290171" y="836712"/>
              <a:ext cx="3201709" cy="7920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pt-BR" sz="4000" b="1" dirty="0">
                  <a:solidFill>
                    <a:schemeClr val="tx1"/>
                  </a:solidFill>
                </a:rPr>
                <a:t>Portfólio</a:t>
              </a: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611560" y="2348880"/>
              <a:ext cx="8214641" cy="239114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l"/>
              <a:endParaRPr lang="pt-BR" sz="2800" b="1" dirty="0">
                <a:solidFill>
                  <a:schemeClr val="tx1"/>
                </a:solidFill>
              </a:endParaRPr>
            </a:p>
            <a:p>
              <a:pPr marL="457200" indent="-457200" algn="l">
                <a:buFont typeface="Wingdings" pitchFamily="2" charset="2"/>
                <a:buChar char="q"/>
              </a:pPr>
              <a:r>
                <a:rPr lang="pt-BR" sz="2800" b="1" dirty="0">
                  <a:solidFill>
                    <a:schemeClr val="tx1"/>
                  </a:solidFill>
                </a:rPr>
                <a:t>  Qualidade</a:t>
              </a:r>
            </a:p>
            <a:p>
              <a:pPr algn="l"/>
              <a:r>
                <a:rPr lang="pt-BR" sz="2800" dirty="0">
                  <a:solidFill>
                    <a:schemeClr val="tx1"/>
                  </a:solidFill>
                  <a:sym typeface="Wingdings" panose="05000000000000000000" pitchFamily="2" charset="2"/>
                </a:rPr>
                <a:t>         </a:t>
              </a:r>
              <a:r>
                <a:rPr lang="pt-BR" sz="16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pt-BR" sz="1600" dirty="0">
                  <a:solidFill>
                    <a:schemeClr val="tx1"/>
                  </a:solidFill>
                </a:rPr>
                <a:t>serviços para diversas etapas para a manutenção do controle de qualidade</a:t>
              </a:r>
              <a:endParaRPr lang="pt-BR" sz="1600" b="1" dirty="0">
                <a:solidFill>
                  <a:schemeClr val="tx1"/>
                </a:solidFill>
              </a:endParaRPr>
            </a:p>
            <a:p>
              <a:pPr marL="457200" indent="-457200" algn="l">
                <a:buFont typeface="Wingdings" pitchFamily="2" charset="2"/>
                <a:buChar char="q"/>
              </a:pPr>
              <a:r>
                <a:rPr lang="pt-BR" sz="2800" b="1" dirty="0">
                  <a:solidFill>
                    <a:schemeClr val="tx1"/>
                  </a:solidFill>
                </a:rPr>
                <a:t>Produção</a:t>
              </a:r>
            </a:p>
            <a:p>
              <a:pPr algn="l"/>
              <a:r>
                <a:rPr lang="pt-BR" sz="2800" dirty="0">
                  <a:solidFill>
                    <a:schemeClr val="tx1"/>
                  </a:solidFill>
                </a:rPr>
                <a:t>          </a:t>
              </a:r>
              <a:r>
                <a:rPr lang="pt-BR" sz="16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pt-BR" sz="1600" dirty="0">
                  <a:solidFill>
                    <a:schemeClr val="tx1"/>
                  </a:solidFill>
                </a:rPr>
                <a:t>Atuar como facilitador junto ao time de manufatura do cliente. </a:t>
              </a:r>
              <a:endParaRPr lang="pt-BR" sz="2800" dirty="0">
                <a:solidFill>
                  <a:schemeClr val="tx1"/>
                </a:solidFill>
              </a:endParaRPr>
            </a:p>
            <a:p>
              <a:pPr marL="457200" indent="-457200" algn="l">
                <a:buFont typeface="Wingdings" pitchFamily="2" charset="2"/>
                <a:buChar char="q"/>
              </a:pPr>
              <a:r>
                <a:rPr lang="pt-BR" sz="2800" b="1" dirty="0">
                  <a:solidFill>
                    <a:schemeClr val="tx1"/>
                  </a:solidFill>
                </a:rPr>
                <a:t>  Logistíca</a:t>
              </a:r>
            </a:p>
            <a:p>
              <a:pPr lvl="1"/>
              <a:r>
                <a:rPr lang="pt-BR" sz="1600" dirty="0">
                  <a:solidFill>
                    <a:schemeClr val="tx1"/>
                  </a:solidFill>
                  <a:sym typeface="Wingdings" panose="05000000000000000000" pitchFamily="2" charset="2"/>
                </a:rPr>
                <a:t>        </a:t>
              </a:r>
              <a:r>
                <a:rPr lang="pt-BR" sz="1600" dirty="0">
                  <a:solidFill>
                    <a:schemeClr val="tx1"/>
                  </a:solidFill>
                </a:rPr>
                <a:t>serviços para diversos processos que envolvem a logística do negócio.</a:t>
              </a:r>
            </a:p>
            <a:p>
              <a:pPr lvl="1"/>
              <a:r>
                <a:rPr lang="pt-BR" sz="1600" b="1" dirty="0">
                  <a:solidFill>
                    <a:schemeClr val="tx1"/>
                  </a:solidFill>
                </a:rPr>
                <a:t> </a:t>
              </a:r>
            </a:p>
            <a:p>
              <a:pPr algn="l"/>
              <a:endParaRPr lang="pt-BR" sz="16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8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Resultado de imagem para logis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251520" y="861680"/>
            <a:ext cx="9047954" cy="5875279"/>
            <a:chOff x="251520" y="429632"/>
            <a:chExt cx="9047954" cy="5875279"/>
          </a:xfrm>
        </p:grpSpPr>
        <p:sp>
          <p:nvSpPr>
            <p:cNvPr id="3" name="Retângulo 2"/>
            <p:cNvSpPr/>
            <p:nvPr/>
          </p:nvSpPr>
          <p:spPr>
            <a:xfrm>
              <a:off x="4067944" y="1926936"/>
              <a:ext cx="5231530" cy="347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/>
                <a:t>Inspeções Visuais e Dimensionais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/>
                <a:t>Retrabalhos em Produtos Diversos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/>
                <a:t>Embarques Controlados (CS1, CS2)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/>
                <a:t>Contenção em Fornecedores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/>
                <a:t>GP-12 - EPC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/>
                <a:t>Montagem e </a:t>
              </a:r>
              <a:r>
                <a:rPr lang="pt-BR" sz="2000" dirty="0" err="1"/>
                <a:t>Sub-montagem</a:t>
              </a:r>
              <a:endParaRPr lang="pt-BR" sz="2000" dirty="0"/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/>
                <a:t>Inspeção de Recebimento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 smtClean="0"/>
                <a:t>Gerenciamento do Sistema de Qualidade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 smtClean="0"/>
                <a:t>Auditoria Interna da Qualidade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 smtClean="0"/>
                <a:t>Elaboração e Montagem de PPAP</a:t>
              </a:r>
            </a:p>
            <a:p>
              <a:pPr marL="342900" indent="-342900" fontAlgn="base">
                <a:buFont typeface="Arial" pitchFamily="34" charset="0"/>
                <a:buChar char="•"/>
              </a:pPr>
              <a:r>
                <a:rPr lang="pt-BR" sz="2000" dirty="0" smtClean="0"/>
                <a:t>Facilitador </a:t>
              </a:r>
              <a:r>
                <a:rPr lang="pt-BR" sz="2000" dirty="0"/>
                <a:t>na produção do cliente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51520" y="429632"/>
              <a:ext cx="86409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/>
              <a:endParaRPr lang="pt-BR" sz="2000" dirty="0">
                <a:solidFill>
                  <a:schemeClr val="bg1"/>
                </a:solidFill>
              </a:endParaRPr>
            </a:p>
            <a:p>
              <a:pPr algn="ctr" fontAlgn="base"/>
              <a:r>
                <a:rPr lang="pt-BR" sz="2000" b="1" dirty="0"/>
                <a:t>TERCERIZAÇÃO DA GESTÃO DA QUALIDADE E PRODUÇÃO</a:t>
              </a:r>
            </a:p>
            <a:p>
              <a:pPr algn="just" fontAlgn="base"/>
              <a:endParaRPr lang="pt-BR" sz="2000" dirty="0"/>
            </a:p>
            <a:p>
              <a:pPr fontAlgn="base"/>
              <a:r>
                <a:rPr lang="pt-BR" sz="2000" dirty="0" smtClean="0"/>
                <a:t>	O </a:t>
              </a:r>
              <a:r>
                <a:rPr lang="pt-BR" sz="2000" dirty="0"/>
                <a:t>Grupo </a:t>
              </a:r>
              <a:r>
                <a:rPr lang="pt-BR" sz="2000" b="1" i="1" dirty="0"/>
                <a:t>HC Service </a:t>
              </a:r>
              <a:r>
                <a:rPr lang="pt-BR" sz="2000" b="1" i="1" dirty="0" err="1"/>
                <a:t>Automotive</a:t>
              </a:r>
              <a:r>
                <a:rPr lang="pt-BR" sz="2000" b="1" i="1" dirty="0"/>
                <a:t> </a:t>
              </a:r>
              <a:r>
                <a:rPr lang="pt-BR" sz="2000" dirty="0"/>
                <a:t>entende a demanda do mercado e atua oferecendo aos setores logísticos mão de obra qualificada e treinada.</a:t>
              </a: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204864"/>
              <a:ext cx="3846167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307975" y="5112370"/>
              <a:ext cx="8640960" cy="11925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PT" b="1" dirty="0"/>
                <a:t>Mão de Obra Técnica </a:t>
              </a:r>
            </a:p>
            <a:p>
              <a:pPr>
                <a:buFont typeface="Wingdings" pitchFamily="2" charset="2"/>
                <a:buChar char="v"/>
              </a:pPr>
              <a:r>
                <a:rPr lang="pt-BR" sz="2000" dirty="0"/>
                <a:t>Engenharia,  </a:t>
              </a:r>
              <a:r>
                <a:rPr lang="pt-PT" sz="2000" dirty="0"/>
                <a:t>Metrologia,  Produção, </a:t>
              </a:r>
              <a:r>
                <a:rPr lang="pt-BR" sz="2000" dirty="0"/>
                <a:t>Qualidade,  Assistência Técnica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pt-BR" sz="20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pt-BR" dirty="0"/>
            </a:p>
          </p:txBody>
        </p:sp>
      </p:grp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3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5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Resultado de imagem para logis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251520" y="933688"/>
            <a:ext cx="9145016" cy="5873269"/>
            <a:chOff x="251520" y="534736"/>
            <a:chExt cx="9145016" cy="5873269"/>
          </a:xfrm>
        </p:grpSpPr>
        <p:sp>
          <p:nvSpPr>
            <p:cNvPr id="2" name="Retângulo 1"/>
            <p:cNvSpPr/>
            <p:nvPr/>
          </p:nvSpPr>
          <p:spPr>
            <a:xfrm>
              <a:off x="251520" y="534736"/>
              <a:ext cx="86409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endParaRPr lang="pt-BR" sz="2000" dirty="0">
                <a:solidFill>
                  <a:schemeClr val="bg1"/>
                </a:solidFill>
              </a:endParaRPr>
            </a:p>
            <a:p>
              <a:pPr algn="ctr" fontAlgn="base"/>
              <a:r>
                <a:rPr lang="pt-BR" sz="2000" b="1" dirty="0"/>
                <a:t>TERCERIZAÇÃO DA GESTÃO DE LOGÍSTICA</a:t>
              </a:r>
            </a:p>
            <a:p>
              <a:pPr algn="ctr" fontAlgn="base"/>
              <a:endParaRPr lang="pt-BR" sz="2000" dirty="0"/>
            </a:p>
            <a:p>
              <a:pPr algn="ctr" fontAlgn="base"/>
              <a:r>
                <a:rPr lang="pt-BR" sz="2000" dirty="0"/>
                <a:t>O Grupo </a:t>
              </a:r>
              <a:r>
                <a:rPr lang="pt-BR" sz="2000" b="1" i="1" dirty="0"/>
                <a:t>HC Service </a:t>
              </a:r>
              <a:r>
                <a:rPr lang="pt-BR" sz="2000" b="1" i="1" dirty="0" err="1"/>
                <a:t>Automotive</a:t>
              </a:r>
              <a:r>
                <a:rPr lang="pt-BR" sz="2000" b="1" i="1" dirty="0"/>
                <a:t> </a:t>
              </a:r>
              <a:r>
                <a:rPr lang="pt-BR" sz="2000" dirty="0"/>
                <a:t>entende a demanda do mercado e atua oferecendo aos setores logísticos mão de obra qualificada e treinada.</a:t>
              </a:r>
            </a:p>
          </p:txBody>
        </p:sp>
        <p:sp>
          <p:nvSpPr>
            <p:cNvPr id="3" name="Retângulo 2"/>
            <p:cNvSpPr/>
            <p:nvPr/>
          </p:nvSpPr>
          <p:spPr>
            <a:xfrm>
              <a:off x="4669062" y="2347133"/>
              <a:ext cx="400739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fontAlgn="base">
                <a:buFont typeface="Arial" pitchFamily="34" charset="0"/>
                <a:buChar char="•"/>
              </a:pPr>
              <a:r>
                <a:rPr lang="pt-BR" sz="2000" dirty="0"/>
                <a:t>Auxiliar de Logística</a:t>
              </a:r>
            </a:p>
            <a:p>
              <a:pPr marL="285750" indent="-285750" fontAlgn="base">
                <a:buFont typeface="Arial" pitchFamily="34" charset="0"/>
                <a:buChar char="•"/>
              </a:pPr>
              <a:r>
                <a:rPr lang="pt-BR" sz="2000" dirty="0"/>
                <a:t>Almoxarife</a:t>
              </a:r>
            </a:p>
            <a:p>
              <a:pPr marL="285750" indent="-285750" fontAlgn="base">
                <a:buFont typeface="Arial" pitchFamily="34" charset="0"/>
                <a:buChar char="•"/>
              </a:pPr>
              <a:r>
                <a:rPr lang="pt-BR" sz="2000" dirty="0"/>
                <a:t>Conferente</a:t>
              </a:r>
            </a:p>
            <a:p>
              <a:pPr marL="285750" indent="-285750" fontAlgn="base">
                <a:buFont typeface="Arial" pitchFamily="34" charset="0"/>
                <a:buChar char="•"/>
              </a:pPr>
              <a:r>
                <a:rPr lang="pt-BR" sz="2000" dirty="0"/>
                <a:t>Controle de Recebimento</a:t>
              </a:r>
            </a:p>
            <a:p>
              <a:pPr marL="285750" indent="-285750" fontAlgn="base">
                <a:buFont typeface="Arial" pitchFamily="34" charset="0"/>
                <a:buChar char="•"/>
              </a:pPr>
              <a:r>
                <a:rPr lang="pt-BR" sz="2000" dirty="0"/>
                <a:t>Líder de Operações Logística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6" r="9129"/>
            <a:stretch/>
          </p:blipFill>
          <p:spPr bwMode="auto">
            <a:xfrm>
              <a:off x="270976" y="2276872"/>
              <a:ext cx="4301024" cy="29715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755576" y="5215464"/>
              <a:ext cx="8640960" cy="11925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PT" b="1" dirty="0"/>
                <a:t>Mão de Obra Técnica </a:t>
              </a:r>
            </a:p>
            <a:p>
              <a:pPr>
                <a:buFont typeface="Wingdings" pitchFamily="2" charset="2"/>
                <a:buChar char="v"/>
              </a:pPr>
              <a:r>
                <a:rPr lang="pt-BR" sz="2000" dirty="0"/>
                <a:t>Engenharia,  </a:t>
              </a:r>
              <a:r>
                <a:rPr lang="pt-PT" sz="2000" dirty="0"/>
                <a:t>Metrologia,  Produção, </a:t>
              </a:r>
              <a:r>
                <a:rPr lang="pt-BR" sz="2000" dirty="0"/>
                <a:t>Qualidade,  Assistência Técnica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pt-BR" sz="20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pt-BR" dirty="0"/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9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355215" y="631274"/>
            <a:ext cx="8566804" cy="6038086"/>
            <a:chOff x="355215" y="343241"/>
            <a:chExt cx="8566804" cy="6038086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1357897" y="343241"/>
              <a:ext cx="7542913" cy="767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pt-BR" sz="4000" b="1" dirty="0">
                  <a:solidFill>
                    <a:schemeClr val="tx1"/>
                  </a:solidFill>
                </a:rPr>
                <a:t>PARCEIROS NACIONAIS</a:t>
              </a: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22178" r="34052" b="17198"/>
            <a:stretch/>
          </p:blipFill>
          <p:spPr bwMode="auto">
            <a:xfrm>
              <a:off x="6323107" y="2966524"/>
              <a:ext cx="2577704" cy="12151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" t="10300" r="75115" b="79400"/>
            <a:stretch/>
          </p:blipFill>
          <p:spPr bwMode="auto">
            <a:xfrm>
              <a:off x="6344316" y="4071844"/>
              <a:ext cx="2556495" cy="12404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25882"/>
            <a:stretch/>
          </p:blipFill>
          <p:spPr bwMode="auto">
            <a:xfrm>
              <a:off x="6344316" y="2052827"/>
              <a:ext cx="2556495" cy="1095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9" y="2151346"/>
              <a:ext cx="3068389" cy="865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50"/>
            <a:stretch/>
          </p:blipFill>
          <p:spPr bwMode="auto">
            <a:xfrm>
              <a:off x="355215" y="1124726"/>
              <a:ext cx="3100368" cy="953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3049" y="4112231"/>
              <a:ext cx="2823812" cy="1078559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 rotWithShape="1">
            <a:blip r:embed="rId8"/>
            <a:srcRect t="14585" b="22123"/>
            <a:stretch/>
          </p:blipFill>
          <p:spPr>
            <a:xfrm>
              <a:off x="3550522" y="3069521"/>
              <a:ext cx="2820026" cy="971830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39229" y="2136025"/>
              <a:ext cx="2831319" cy="880603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5151" y="4124560"/>
              <a:ext cx="3060432" cy="1066933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33049" y="5246365"/>
              <a:ext cx="2837499" cy="1067225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7509" y="3096162"/>
              <a:ext cx="3068389" cy="945189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28842" y="5312257"/>
              <a:ext cx="2493177" cy="1069070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3049" y="1124725"/>
              <a:ext cx="2837500" cy="940419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41405" y="1115997"/>
              <a:ext cx="2379067" cy="957898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90163" y="5241909"/>
              <a:ext cx="3065420" cy="1039109"/>
            </a:xfrm>
            <a:prstGeom prst="rect">
              <a:avLst/>
            </a:prstGeom>
          </p:spPr>
        </p:pic>
      </p:grpSp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17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307975" y="924351"/>
            <a:ext cx="8656513" cy="5312961"/>
            <a:chOff x="307975" y="343241"/>
            <a:chExt cx="8656513" cy="531296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l="67710" t="39172" r="19007" b="50000"/>
            <a:stretch/>
          </p:blipFill>
          <p:spPr>
            <a:xfrm>
              <a:off x="6159773" y="3260197"/>
              <a:ext cx="2684579" cy="1057466"/>
            </a:xfrm>
            <a:prstGeom prst="rect">
              <a:avLst/>
            </a:prstGeom>
          </p:spPr>
        </p:pic>
        <p:sp>
          <p:nvSpPr>
            <p:cNvPr id="42" name="Title 1"/>
            <p:cNvSpPr txBox="1">
              <a:spLocks/>
            </p:cNvSpPr>
            <p:nvPr/>
          </p:nvSpPr>
          <p:spPr>
            <a:xfrm>
              <a:off x="1357898" y="343241"/>
              <a:ext cx="7606590" cy="767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pt-BR" sz="4000" b="1" dirty="0">
                  <a:solidFill>
                    <a:schemeClr val="tx1"/>
                  </a:solidFill>
                </a:rPr>
                <a:t>PARCEIROS NACIONAIS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351" y="1111236"/>
              <a:ext cx="2649405" cy="9851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A34B6076-9F73-49FF-8C69-268168E60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975" y="3182384"/>
              <a:ext cx="2967881" cy="1242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5856" y="1113238"/>
              <a:ext cx="2758479" cy="996804"/>
            </a:xfrm>
            <a:prstGeom prst="rect">
              <a:avLst/>
            </a:prstGeom>
          </p:spPr>
        </p:pic>
        <p:pic>
          <p:nvPicPr>
            <p:cNvPr id="46" name="Imagem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75856" y="2190506"/>
              <a:ext cx="2758479" cy="973183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8351" y="2190505"/>
              <a:ext cx="2666001" cy="973183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75856" y="3244153"/>
              <a:ext cx="2758479" cy="107351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6877" y="2221808"/>
              <a:ext cx="2741559" cy="941881"/>
            </a:xfrm>
            <a:prstGeom prst="rect">
              <a:avLst/>
            </a:prstGeom>
          </p:spPr>
        </p:pic>
        <p:pic>
          <p:nvPicPr>
            <p:cNvPr id="55" name="Imagem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716" y="1124745"/>
              <a:ext cx="2729124" cy="947068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11"/>
            <a:srcRect l="67710" t="45078" r="4618" b="32282"/>
            <a:stretch/>
          </p:blipFill>
          <p:spPr>
            <a:xfrm>
              <a:off x="402716" y="4433979"/>
              <a:ext cx="2745720" cy="1222223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12"/>
            <a:srcRect l="53321" t="68703" r="33397" b="18500"/>
            <a:stretch/>
          </p:blipFill>
          <p:spPr>
            <a:xfrm>
              <a:off x="3286778" y="4423488"/>
              <a:ext cx="2747557" cy="1232714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 rotWithShape="1">
            <a:blip r:embed="rId13"/>
            <a:srcRect l="11812" t="14562" r="72692" b="72641"/>
            <a:stretch/>
          </p:blipFill>
          <p:spPr>
            <a:xfrm>
              <a:off x="6172675" y="4423487"/>
              <a:ext cx="2655079" cy="1232715"/>
            </a:xfrm>
            <a:prstGeom prst="rect">
              <a:avLst/>
            </a:prstGeom>
          </p:spPr>
        </p:pic>
      </p:grp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14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948264" y="43972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Planta – Capivari SP</a:t>
            </a:r>
          </a:p>
          <a:p>
            <a:r>
              <a:rPr lang="pt-BR" sz="1400" dirty="0" smtClean="0"/>
              <a:t>Planta – Betim MG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533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801891" y="1069609"/>
            <a:ext cx="8162597" cy="3079471"/>
            <a:chOff x="801891" y="343241"/>
            <a:chExt cx="8162597" cy="3079471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1357898" y="343241"/>
              <a:ext cx="7606590" cy="76799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pt-BR" sz="4000" b="1" dirty="0">
                  <a:solidFill>
                    <a:schemeClr val="tx1"/>
                  </a:solidFill>
                </a:rPr>
                <a:t>PARCEIROS NACIONAIS</a:t>
              </a:r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 rotWithShape="1">
            <a:blip r:embed="rId2"/>
            <a:srcRect l="67156" t="29328" r="18454" b="60828"/>
            <a:stretch/>
          </p:blipFill>
          <p:spPr>
            <a:xfrm>
              <a:off x="801891" y="1111236"/>
              <a:ext cx="2365936" cy="1061038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 rotWithShape="1">
            <a:blip r:embed="rId3"/>
            <a:srcRect l="4065" t="24407" r="84866" b="57874"/>
            <a:stretch/>
          </p:blipFill>
          <p:spPr>
            <a:xfrm>
              <a:off x="3425470" y="1111236"/>
              <a:ext cx="2378081" cy="1061038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4"/>
            <a:srcRect l="-363" t="27360" r="46680" b="42125"/>
            <a:stretch/>
          </p:blipFill>
          <p:spPr>
            <a:xfrm>
              <a:off x="6061194" y="1111236"/>
              <a:ext cx="2378081" cy="1061038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/>
            <a:srcRect l="67156" t="25391" r="18454" b="50984"/>
            <a:stretch/>
          </p:blipFill>
          <p:spPr>
            <a:xfrm>
              <a:off x="801891" y="2361674"/>
              <a:ext cx="2365936" cy="1061038"/>
            </a:xfrm>
            <a:prstGeom prst="rect">
              <a:avLst/>
            </a:prstGeom>
          </p:spPr>
        </p:pic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7"/>
          <a:srcRect l="53321" t="33266" r="29523" b="51969"/>
          <a:stretch/>
        </p:blipFill>
        <p:spPr>
          <a:xfrm>
            <a:off x="3452823" y="3088042"/>
            <a:ext cx="237808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0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Resultado de imagem para logis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-36512" y="1268760"/>
            <a:ext cx="9073008" cy="3816424"/>
            <a:chOff x="-36512" y="908720"/>
            <a:chExt cx="9073008" cy="3816424"/>
          </a:xfrm>
        </p:grpSpPr>
        <p:sp>
          <p:nvSpPr>
            <p:cNvPr id="42" name="Title 1"/>
            <p:cNvSpPr txBox="1">
              <a:spLocks/>
            </p:cNvSpPr>
            <p:nvPr/>
          </p:nvSpPr>
          <p:spPr>
            <a:xfrm>
              <a:off x="-36512" y="908720"/>
              <a:ext cx="9073008" cy="79208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pt-BR" sz="4000" b="1" dirty="0">
                  <a:solidFill>
                    <a:schemeClr val="tx1"/>
                  </a:solidFill>
                </a:rPr>
                <a:t>PARCEIROS INTERNACIONAIS</a:t>
              </a:r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" y="2488776"/>
              <a:ext cx="2353567" cy="1847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D5C5705-9FB0-4D09-B040-29C3338ADF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96" r="15465"/>
            <a:stretch/>
          </p:blipFill>
          <p:spPr>
            <a:xfrm>
              <a:off x="6022349" y="2525787"/>
              <a:ext cx="2343160" cy="1810760"/>
            </a:xfrm>
            <a:prstGeom prst="rect">
              <a:avLst/>
            </a:prstGeom>
          </p:spPr>
        </p:pic>
        <p:grpSp>
          <p:nvGrpSpPr>
            <p:cNvPr id="25" name="Agrupar 24"/>
            <p:cNvGrpSpPr/>
            <p:nvPr/>
          </p:nvGrpSpPr>
          <p:grpSpPr>
            <a:xfrm>
              <a:off x="3167440" y="2348880"/>
              <a:ext cx="2553376" cy="1050594"/>
              <a:chOff x="5828509" y="693029"/>
              <a:chExt cx="2437562" cy="1050594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5828509" y="693029"/>
                <a:ext cx="2437562" cy="102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1" t="32004" r="8747" b="27895"/>
              <a:stretch/>
            </p:blipFill>
            <p:spPr bwMode="auto">
              <a:xfrm>
                <a:off x="5856690" y="717832"/>
                <a:ext cx="2398874" cy="685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CaixaDeTexto 23"/>
              <p:cNvSpPr txBox="1"/>
              <p:nvPr/>
            </p:nvSpPr>
            <p:spPr>
              <a:xfrm>
                <a:off x="6442362" y="1374291"/>
                <a:ext cx="1405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/>
                  <a:t>GLD - México</a:t>
                </a:r>
              </a:p>
            </p:txBody>
          </p:sp>
        </p:grpSp>
        <p:pic>
          <p:nvPicPr>
            <p:cNvPr id="33" name="Imagem 32"/>
            <p:cNvPicPr>
              <a:picLocks noChangeAspect="1"/>
            </p:cNvPicPr>
            <p:nvPr/>
          </p:nvPicPr>
          <p:blipFill rotWithShape="1">
            <a:blip r:embed="rId5"/>
            <a:srcRect t="31100" b="27320"/>
            <a:stretch/>
          </p:blipFill>
          <p:spPr>
            <a:xfrm>
              <a:off x="3191406" y="3678006"/>
              <a:ext cx="2518404" cy="1047138"/>
            </a:xfrm>
            <a:prstGeom prst="rect">
              <a:avLst/>
            </a:prstGeom>
          </p:spPr>
        </p:pic>
      </p:grpSp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6"/>
          <a:srcRect l="8492" t="25391" r="38931" b="40156"/>
          <a:stretch/>
        </p:blipFill>
        <p:spPr>
          <a:xfrm>
            <a:off x="307975" y="300755"/>
            <a:ext cx="1763687" cy="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41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1315</TotalTime>
  <Words>520</Words>
  <Application>Microsoft Office PowerPoint</Application>
  <PresentationFormat>Apresentação na tela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Candara</vt:lpstr>
      <vt:lpstr>Symbol</vt:lpstr>
      <vt:lpstr>Wingdings</vt:lpstr>
      <vt:lpstr>Forma de 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Próximos Passos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Cleberson Nogueira</dc:creator>
  <cp:lastModifiedBy>headc</cp:lastModifiedBy>
  <cp:revision>101</cp:revision>
  <cp:lastPrinted>2021-03-09T14:25:34Z</cp:lastPrinted>
  <dcterms:created xsi:type="dcterms:W3CDTF">2019-12-05T02:03:04Z</dcterms:created>
  <dcterms:modified xsi:type="dcterms:W3CDTF">2022-02-18T18:39:45Z</dcterms:modified>
</cp:coreProperties>
</file>